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41D97-918D-452A-9A87-F1DFED19E2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7A3AF1-9F40-41B9-BDFC-AA4C7AF97047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  <a:latin typeface="Arial" charset="0"/>
            </a:rPr>
            <a:t>Техническая составляющая</a:t>
          </a:r>
          <a:endParaRPr lang="ru-RU" b="1" dirty="0">
            <a:solidFill>
              <a:schemeClr val="tx1"/>
            </a:solidFill>
          </a:endParaRPr>
        </a:p>
      </dgm:t>
    </dgm:pt>
    <dgm:pt modelId="{1C50AC05-DDCE-4793-85AA-EC96BB04F449}" type="parTrans" cxnId="{BABF0D6F-8BAE-4A59-A622-CEA7522FBAD6}">
      <dgm:prSet/>
      <dgm:spPr/>
      <dgm:t>
        <a:bodyPr/>
        <a:lstStyle/>
        <a:p>
          <a:endParaRPr lang="ru-RU"/>
        </a:p>
      </dgm:t>
    </dgm:pt>
    <dgm:pt modelId="{D9F3AC85-6D76-4074-A9B7-34518BC27AC2}" type="sibTrans" cxnId="{BABF0D6F-8BAE-4A59-A622-CEA7522FBAD6}">
      <dgm:prSet/>
      <dgm:spPr/>
      <dgm:t>
        <a:bodyPr/>
        <a:lstStyle/>
        <a:p>
          <a:endParaRPr lang="ru-RU"/>
        </a:p>
      </dgm:t>
    </dgm:pt>
    <dgm:pt modelId="{72B87000-4BBD-463B-80FB-A7B57A3AFD1B}">
      <dgm:prSet phldrT="[Текст]"/>
      <dgm:spPr/>
      <dgm:t>
        <a:bodyPr/>
        <a:lstStyle/>
        <a:p>
          <a:r>
            <a:rPr lang="ru-RU" dirty="0" smtClean="0"/>
            <a:t>воспроизведение звуковой оболочки</a:t>
          </a:r>
          <a:endParaRPr lang="ru-RU" dirty="0"/>
        </a:p>
      </dgm:t>
    </dgm:pt>
    <dgm:pt modelId="{C0CE72A7-5A0D-4217-80D3-BCCA4B395D69}" type="parTrans" cxnId="{4ADA1463-7D7F-4308-B7EC-2441B204F1EB}">
      <dgm:prSet/>
      <dgm:spPr/>
      <dgm:t>
        <a:bodyPr/>
        <a:lstStyle/>
        <a:p>
          <a:endParaRPr lang="ru-RU"/>
        </a:p>
      </dgm:t>
    </dgm:pt>
    <dgm:pt modelId="{BBE2B82F-56EA-47BE-BA84-BF1E8284E37D}" type="sibTrans" cxnId="{4ADA1463-7D7F-4308-B7EC-2441B204F1EB}">
      <dgm:prSet/>
      <dgm:spPr/>
      <dgm:t>
        <a:bodyPr/>
        <a:lstStyle/>
        <a:p>
          <a:endParaRPr lang="ru-RU"/>
        </a:p>
      </dgm:t>
    </dgm:pt>
    <dgm:pt modelId="{63179605-4F61-4A20-B92E-0B5003D1A596}">
      <dgm:prSet phldrT="[Текст]"/>
      <dgm:spPr/>
      <dgm:t>
        <a:bodyPr/>
        <a:lstStyle/>
        <a:p>
          <a:r>
            <a:rPr lang="ru-RU" dirty="0" smtClean="0"/>
            <a:t>декодирование</a:t>
          </a:r>
          <a:endParaRPr lang="ru-RU" dirty="0"/>
        </a:p>
      </dgm:t>
    </dgm:pt>
    <dgm:pt modelId="{C4C9CD19-8713-4D4D-BEB1-7CC75D417F15}" type="parTrans" cxnId="{2ADD2A96-1BD6-43C4-BB1D-9FAD26E51681}">
      <dgm:prSet/>
      <dgm:spPr/>
      <dgm:t>
        <a:bodyPr/>
        <a:lstStyle/>
        <a:p>
          <a:endParaRPr lang="ru-RU"/>
        </a:p>
      </dgm:t>
    </dgm:pt>
    <dgm:pt modelId="{0B1F9A05-8E73-4326-9285-26B99370AB83}" type="sibTrans" cxnId="{2ADD2A96-1BD6-43C4-BB1D-9FAD26E51681}">
      <dgm:prSet/>
      <dgm:spPr/>
      <dgm:t>
        <a:bodyPr/>
        <a:lstStyle/>
        <a:p>
          <a:endParaRPr lang="ru-RU"/>
        </a:p>
      </dgm:t>
    </dgm:pt>
    <dgm:pt modelId="{48E81EC5-B405-4C47-A82C-8A1D50379C53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  <a:latin typeface="Arial" charset="0"/>
            </a:rPr>
            <a:t>Смысловая составляющая</a:t>
          </a:r>
          <a:endParaRPr lang="ru-RU" b="1" dirty="0">
            <a:solidFill>
              <a:schemeClr val="tx1"/>
            </a:solidFill>
          </a:endParaRPr>
        </a:p>
      </dgm:t>
    </dgm:pt>
    <dgm:pt modelId="{D979194B-DE7A-431C-A355-EEAAC213AFA5}" type="parTrans" cxnId="{3C3BB8FF-FD52-4156-832D-52D81BCE6E80}">
      <dgm:prSet/>
      <dgm:spPr/>
      <dgm:t>
        <a:bodyPr/>
        <a:lstStyle/>
        <a:p>
          <a:endParaRPr lang="ru-RU"/>
        </a:p>
      </dgm:t>
    </dgm:pt>
    <dgm:pt modelId="{99763C92-A60C-400D-B974-EE49BE2E8266}" type="sibTrans" cxnId="{3C3BB8FF-FD52-4156-832D-52D81BCE6E80}">
      <dgm:prSet/>
      <dgm:spPr/>
      <dgm:t>
        <a:bodyPr/>
        <a:lstStyle/>
        <a:p>
          <a:endParaRPr lang="ru-RU"/>
        </a:p>
      </dgm:t>
    </dgm:pt>
    <dgm:pt modelId="{DA53ACFB-81DA-430A-B93F-61801ABDD894}">
      <dgm:prSet phldrT="[Текст]"/>
      <dgm:spPr/>
      <dgm:t>
        <a:bodyPr/>
        <a:lstStyle/>
        <a:p>
          <a:r>
            <a:rPr lang="ru-RU" dirty="0" smtClean="0"/>
            <a:t>проникновение в смысл текста</a:t>
          </a:r>
          <a:endParaRPr lang="ru-RU" dirty="0"/>
        </a:p>
      </dgm:t>
    </dgm:pt>
    <dgm:pt modelId="{3E900990-105E-4AF9-91C7-BFF9DCE7381F}" type="parTrans" cxnId="{888E44F2-C295-4539-904C-385054E0B1A2}">
      <dgm:prSet/>
      <dgm:spPr/>
      <dgm:t>
        <a:bodyPr/>
        <a:lstStyle/>
        <a:p>
          <a:endParaRPr lang="ru-RU"/>
        </a:p>
      </dgm:t>
    </dgm:pt>
    <dgm:pt modelId="{1A026030-F694-4E9F-BA65-0FE6010285EA}" type="sibTrans" cxnId="{888E44F2-C295-4539-904C-385054E0B1A2}">
      <dgm:prSet/>
      <dgm:spPr/>
      <dgm:t>
        <a:bodyPr/>
        <a:lstStyle/>
        <a:p>
          <a:endParaRPr lang="ru-RU"/>
        </a:p>
      </dgm:t>
    </dgm:pt>
    <dgm:pt modelId="{F1D7C2BE-59BC-4026-86E5-1ABEE19D37EB}">
      <dgm:prSet phldrT="[Текст]"/>
      <dgm:spPr/>
      <dgm:t>
        <a:bodyPr/>
        <a:lstStyle/>
        <a:p>
          <a:endParaRPr lang="ru-RU" dirty="0"/>
        </a:p>
      </dgm:t>
    </dgm:pt>
    <dgm:pt modelId="{C836380E-0FE6-4274-9878-5BD0D0E56F76}" type="parTrans" cxnId="{BC9E23FD-3B82-4765-AB22-C2869D544984}">
      <dgm:prSet/>
      <dgm:spPr/>
      <dgm:t>
        <a:bodyPr/>
        <a:lstStyle/>
        <a:p>
          <a:endParaRPr lang="ru-RU"/>
        </a:p>
      </dgm:t>
    </dgm:pt>
    <dgm:pt modelId="{84C38DD8-D942-49CB-87A4-53246BDAFC62}" type="sibTrans" cxnId="{BC9E23FD-3B82-4765-AB22-C2869D544984}">
      <dgm:prSet/>
      <dgm:spPr/>
      <dgm:t>
        <a:bodyPr/>
        <a:lstStyle/>
        <a:p>
          <a:endParaRPr lang="ru-RU"/>
        </a:p>
      </dgm:t>
    </dgm:pt>
    <dgm:pt modelId="{7A566E4C-1D3C-4F29-9398-7249542643B4}">
      <dgm:prSet phldrT="[Текст]"/>
      <dgm:spPr/>
      <dgm:t>
        <a:bodyPr/>
        <a:lstStyle/>
        <a:p>
          <a:r>
            <a:rPr lang="ru-RU" dirty="0" smtClean="0"/>
            <a:t>оптическое восприятие</a:t>
          </a:r>
          <a:endParaRPr lang="ru-RU" dirty="0"/>
        </a:p>
      </dgm:t>
    </dgm:pt>
    <dgm:pt modelId="{1147D98E-022B-43BB-BD47-518331B26D4F}" type="parTrans" cxnId="{BE2BF6BF-FB12-4F3D-9207-EEC5DF2C066A}">
      <dgm:prSet/>
      <dgm:spPr/>
    </dgm:pt>
    <dgm:pt modelId="{7F4A084F-2E00-4874-9D5B-81E2592E44EA}" type="sibTrans" cxnId="{BE2BF6BF-FB12-4F3D-9207-EEC5DF2C066A}">
      <dgm:prSet/>
      <dgm:spPr/>
    </dgm:pt>
    <dgm:pt modelId="{391E7DBD-5318-43D2-8EDE-F04FA2C6A265}">
      <dgm:prSet phldrT="[Текст]"/>
      <dgm:spPr/>
      <dgm:t>
        <a:bodyPr/>
        <a:lstStyle/>
        <a:p>
          <a:r>
            <a:rPr lang="ru-RU" dirty="0" smtClean="0"/>
            <a:t>понимание содержания, практическое осмысление</a:t>
          </a:r>
          <a:endParaRPr lang="ru-RU" dirty="0"/>
        </a:p>
      </dgm:t>
    </dgm:pt>
    <dgm:pt modelId="{EB572910-34BD-44B3-9306-C60FB877D5D4}" type="parTrans" cxnId="{DB699C05-8488-4896-AD64-AAEFA5F690BB}">
      <dgm:prSet/>
      <dgm:spPr/>
    </dgm:pt>
    <dgm:pt modelId="{0E396ECE-99DB-47D2-92DB-73A442BEDB32}" type="sibTrans" cxnId="{DB699C05-8488-4896-AD64-AAEFA5F690BB}">
      <dgm:prSet/>
      <dgm:spPr/>
    </dgm:pt>
    <dgm:pt modelId="{E1113B90-BF57-416B-A117-E3BBDF6290BE}" type="pres">
      <dgm:prSet presAssocID="{6D741D97-918D-452A-9A87-F1DFED19E2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A2879C-5058-412D-B1D0-70781E1CE6DE}" type="pres">
      <dgm:prSet presAssocID="{9F7A3AF1-9F40-41B9-BDFC-AA4C7AF97047}" presName="composite" presStyleCnt="0"/>
      <dgm:spPr/>
    </dgm:pt>
    <dgm:pt modelId="{C1F2D5BC-CA76-4B84-94FB-96E3C4AB24AE}" type="pres">
      <dgm:prSet presAssocID="{9F7A3AF1-9F40-41B9-BDFC-AA4C7AF9704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D1547-2C93-4C9F-9013-33F3C02F5B75}" type="pres">
      <dgm:prSet presAssocID="{9F7A3AF1-9F40-41B9-BDFC-AA4C7AF9704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F6A78-1109-4FB7-8BD2-041EA332E997}" type="pres">
      <dgm:prSet presAssocID="{D9F3AC85-6D76-4074-A9B7-34518BC27AC2}" presName="space" presStyleCnt="0"/>
      <dgm:spPr/>
    </dgm:pt>
    <dgm:pt modelId="{1BEF1037-20DF-488E-B58C-CCAB0C0CB2A1}" type="pres">
      <dgm:prSet presAssocID="{48E81EC5-B405-4C47-A82C-8A1D50379C53}" presName="composite" presStyleCnt="0"/>
      <dgm:spPr/>
    </dgm:pt>
    <dgm:pt modelId="{3DB2C3DF-ADA7-4C9F-AF7A-558E2748C99E}" type="pres">
      <dgm:prSet presAssocID="{48E81EC5-B405-4C47-A82C-8A1D50379C5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CCEB8-59D3-4D27-A67B-FC028A2B0824}" type="pres">
      <dgm:prSet presAssocID="{48E81EC5-B405-4C47-A82C-8A1D50379C5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94CD3-5CF0-441E-8907-A6179171E455}" type="presOf" srcId="{391E7DBD-5318-43D2-8EDE-F04FA2C6A265}" destId="{FE2CCEB8-59D3-4D27-A67B-FC028A2B0824}" srcOrd="0" destOrd="1" presId="urn:microsoft.com/office/officeart/2005/8/layout/hList1"/>
    <dgm:cxn modelId="{C3A2EEB0-C30C-4775-906A-AF5D1ECFE94E}" type="presOf" srcId="{F1D7C2BE-59BC-4026-86E5-1ABEE19D37EB}" destId="{E28D1547-2C93-4C9F-9013-33F3C02F5B75}" srcOrd="0" destOrd="3" presId="urn:microsoft.com/office/officeart/2005/8/layout/hList1"/>
    <dgm:cxn modelId="{BC9E23FD-3B82-4765-AB22-C2869D544984}" srcId="{9F7A3AF1-9F40-41B9-BDFC-AA4C7AF97047}" destId="{F1D7C2BE-59BC-4026-86E5-1ABEE19D37EB}" srcOrd="3" destOrd="0" parTransId="{C836380E-0FE6-4274-9878-5BD0D0E56F76}" sibTransId="{84C38DD8-D942-49CB-87A4-53246BDAFC62}"/>
    <dgm:cxn modelId="{4ADA1463-7D7F-4308-B7EC-2441B204F1EB}" srcId="{9F7A3AF1-9F40-41B9-BDFC-AA4C7AF97047}" destId="{72B87000-4BBD-463B-80FB-A7B57A3AFD1B}" srcOrd="1" destOrd="0" parTransId="{C0CE72A7-5A0D-4217-80D3-BCCA4B395D69}" sibTransId="{BBE2B82F-56EA-47BE-BA84-BF1E8284E37D}"/>
    <dgm:cxn modelId="{27405110-87FA-4958-9512-B8DF1E33A30F}" type="presOf" srcId="{7A566E4C-1D3C-4F29-9398-7249542643B4}" destId="{E28D1547-2C93-4C9F-9013-33F3C02F5B75}" srcOrd="0" destOrd="0" presId="urn:microsoft.com/office/officeart/2005/8/layout/hList1"/>
    <dgm:cxn modelId="{9FD4C59D-6A67-4E29-ADEC-F2155C06275B}" type="presOf" srcId="{DA53ACFB-81DA-430A-B93F-61801ABDD894}" destId="{FE2CCEB8-59D3-4D27-A67B-FC028A2B0824}" srcOrd="0" destOrd="0" presId="urn:microsoft.com/office/officeart/2005/8/layout/hList1"/>
    <dgm:cxn modelId="{BE2BF6BF-FB12-4F3D-9207-EEC5DF2C066A}" srcId="{9F7A3AF1-9F40-41B9-BDFC-AA4C7AF97047}" destId="{7A566E4C-1D3C-4F29-9398-7249542643B4}" srcOrd="0" destOrd="0" parTransId="{1147D98E-022B-43BB-BD47-518331B26D4F}" sibTransId="{7F4A084F-2E00-4874-9D5B-81E2592E44EA}"/>
    <dgm:cxn modelId="{C16A4E5D-1C2A-4015-8932-F92B7BE98E83}" type="presOf" srcId="{72B87000-4BBD-463B-80FB-A7B57A3AFD1B}" destId="{E28D1547-2C93-4C9F-9013-33F3C02F5B75}" srcOrd="0" destOrd="1" presId="urn:microsoft.com/office/officeart/2005/8/layout/hList1"/>
    <dgm:cxn modelId="{5B1417C9-7607-4FBB-9C2C-CBB2DE957E71}" type="presOf" srcId="{63179605-4F61-4A20-B92E-0B5003D1A596}" destId="{E28D1547-2C93-4C9F-9013-33F3C02F5B75}" srcOrd="0" destOrd="2" presId="urn:microsoft.com/office/officeart/2005/8/layout/hList1"/>
    <dgm:cxn modelId="{BABF0D6F-8BAE-4A59-A622-CEA7522FBAD6}" srcId="{6D741D97-918D-452A-9A87-F1DFED19E27F}" destId="{9F7A3AF1-9F40-41B9-BDFC-AA4C7AF97047}" srcOrd="0" destOrd="0" parTransId="{1C50AC05-DDCE-4793-85AA-EC96BB04F449}" sibTransId="{D9F3AC85-6D76-4074-A9B7-34518BC27AC2}"/>
    <dgm:cxn modelId="{888E44F2-C295-4539-904C-385054E0B1A2}" srcId="{48E81EC5-B405-4C47-A82C-8A1D50379C53}" destId="{DA53ACFB-81DA-430A-B93F-61801ABDD894}" srcOrd="0" destOrd="0" parTransId="{3E900990-105E-4AF9-91C7-BFF9DCE7381F}" sibTransId="{1A026030-F694-4E9F-BA65-0FE6010285EA}"/>
    <dgm:cxn modelId="{3C3BB8FF-FD52-4156-832D-52D81BCE6E80}" srcId="{6D741D97-918D-452A-9A87-F1DFED19E27F}" destId="{48E81EC5-B405-4C47-A82C-8A1D50379C53}" srcOrd="1" destOrd="0" parTransId="{D979194B-DE7A-431C-A355-EEAAC213AFA5}" sibTransId="{99763C92-A60C-400D-B974-EE49BE2E8266}"/>
    <dgm:cxn modelId="{31525C30-7721-4870-B515-ABBE308C7E14}" type="presOf" srcId="{48E81EC5-B405-4C47-A82C-8A1D50379C53}" destId="{3DB2C3DF-ADA7-4C9F-AF7A-558E2748C99E}" srcOrd="0" destOrd="0" presId="urn:microsoft.com/office/officeart/2005/8/layout/hList1"/>
    <dgm:cxn modelId="{AA66700E-0AD0-4F30-991A-F10869E3B97F}" type="presOf" srcId="{9F7A3AF1-9F40-41B9-BDFC-AA4C7AF97047}" destId="{C1F2D5BC-CA76-4B84-94FB-96E3C4AB24AE}" srcOrd="0" destOrd="0" presId="urn:microsoft.com/office/officeart/2005/8/layout/hList1"/>
    <dgm:cxn modelId="{DB699C05-8488-4896-AD64-AAEFA5F690BB}" srcId="{48E81EC5-B405-4C47-A82C-8A1D50379C53}" destId="{391E7DBD-5318-43D2-8EDE-F04FA2C6A265}" srcOrd="1" destOrd="0" parTransId="{EB572910-34BD-44B3-9306-C60FB877D5D4}" sibTransId="{0E396ECE-99DB-47D2-92DB-73A442BEDB32}"/>
    <dgm:cxn modelId="{2ADD2A96-1BD6-43C4-BB1D-9FAD26E51681}" srcId="{9F7A3AF1-9F40-41B9-BDFC-AA4C7AF97047}" destId="{63179605-4F61-4A20-B92E-0B5003D1A596}" srcOrd="2" destOrd="0" parTransId="{C4C9CD19-8713-4D4D-BEB1-7CC75D417F15}" sibTransId="{0B1F9A05-8E73-4326-9285-26B99370AB83}"/>
    <dgm:cxn modelId="{707930F8-8C60-43A2-8426-AB7496F62153}" type="presOf" srcId="{6D741D97-918D-452A-9A87-F1DFED19E27F}" destId="{E1113B90-BF57-416B-A117-E3BBDF6290BE}" srcOrd="0" destOrd="0" presId="urn:microsoft.com/office/officeart/2005/8/layout/hList1"/>
    <dgm:cxn modelId="{920B4E08-A81A-4191-B8B6-79ADD2569DCC}" type="presParOf" srcId="{E1113B90-BF57-416B-A117-E3BBDF6290BE}" destId="{94A2879C-5058-412D-B1D0-70781E1CE6DE}" srcOrd="0" destOrd="0" presId="urn:microsoft.com/office/officeart/2005/8/layout/hList1"/>
    <dgm:cxn modelId="{AFD85A34-FE5D-4FB8-AABC-DF03DC7AC78A}" type="presParOf" srcId="{94A2879C-5058-412D-B1D0-70781E1CE6DE}" destId="{C1F2D5BC-CA76-4B84-94FB-96E3C4AB24AE}" srcOrd="0" destOrd="0" presId="urn:microsoft.com/office/officeart/2005/8/layout/hList1"/>
    <dgm:cxn modelId="{08F449AB-AF01-43CB-9B86-03DF1FF27060}" type="presParOf" srcId="{94A2879C-5058-412D-B1D0-70781E1CE6DE}" destId="{E28D1547-2C93-4C9F-9013-33F3C02F5B75}" srcOrd="1" destOrd="0" presId="urn:microsoft.com/office/officeart/2005/8/layout/hList1"/>
    <dgm:cxn modelId="{F3BE4545-FFC6-4155-85FA-D47AC18AE7D4}" type="presParOf" srcId="{E1113B90-BF57-416B-A117-E3BBDF6290BE}" destId="{739F6A78-1109-4FB7-8BD2-041EA332E997}" srcOrd="1" destOrd="0" presId="urn:microsoft.com/office/officeart/2005/8/layout/hList1"/>
    <dgm:cxn modelId="{8410F5CB-A2F1-44ED-8077-3E51F4238763}" type="presParOf" srcId="{E1113B90-BF57-416B-A117-E3BBDF6290BE}" destId="{1BEF1037-20DF-488E-B58C-CCAB0C0CB2A1}" srcOrd="2" destOrd="0" presId="urn:microsoft.com/office/officeart/2005/8/layout/hList1"/>
    <dgm:cxn modelId="{93AF44A1-B903-4DD7-8F1B-C04E2B5B1FDA}" type="presParOf" srcId="{1BEF1037-20DF-488E-B58C-CCAB0C0CB2A1}" destId="{3DB2C3DF-ADA7-4C9F-AF7A-558E2748C99E}" srcOrd="0" destOrd="0" presId="urn:microsoft.com/office/officeart/2005/8/layout/hList1"/>
    <dgm:cxn modelId="{6CAA77AB-150E-4AE2-9C91-829BC15F085B}" type="presParOf" srcId="{1BEF1037-20DF-488E-B58C-CCAB0C0CB2A1}" destId="{FE2CCEB8-59D3-4D27-A67B-FC028A2B082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2D5BC-CA76-4B84-94FB-96E3C4AB24AE}">
      <dsp:nvSpPr>
        <dsp:cNvPr id="0" name=""/>
        <dsp:cNvSpPr/>
      </dsp:nvSpPr>
      <dsp:spPr>
        <a:xfrm>
          <a:off x="35" y="504110"/>
          <a:ext cx="3432123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700" b="1" kern="1200" dirty="0" smtClean="0">
              <a:solidFill>
                <a:schemeClr val="tx1"/>
              </a:solidFill>
              <a:latin typeface="Arial" charset="0"/>
            </a:rPr>
            <a:t>Техническое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35" y="504110"/>
        <a:ext cx="3432123" cy="777600"/>
      </dsp:txXfrm>
    </dsp:sp>
    <dsp:sp modelId="{E28D1547-2C93-4C9F-9013-33F3C02F5B75}">
      <dsp:nvSpPr>
        <dsp:cNvPr id="0" name=""/>
        <dsp:cNvSpPr/>
      </dsp:nvSpPr>
      <dsp:spPr>
        <a:xfrm>
          <a:off x="35" y="1281710"/>
          <a:ext cx="3432123" cy="3038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оптическое восприятие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воспроизведение звуковой оболочки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декодирование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>
        <a:off x="35" y="1281710"/>
        <a:ext cx="3432123" cy="3038715"/>
      </dsp:txXfrm>
    </dsp:sp>
    <dsp:sp modelId="{3DB2C3DF-ADA7-4C9F-AF7A-558E2748C99E}">
      <dsp:nvSpPr>
        <dsp:cNvPr id="0" name=""/>
        <dsp:cNvSpPr/>
      </dsp:nvSpPr>
      <dsp:spPr>
        <a:xfrm>
          <a:off x="3912656" y="504110"/>
          <a:ext cx="3432123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700" b="1" kern="1200" dirty="0" smtClean="0">
              <a:solidFill>
                <a:schemeClr val="tx1"/>
              </a:solidFill>
              <a:latin typeface="Arial" charset="0"/>
            </a:rPr>
            <a:t>Смысловое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3912656" y="504110"/>
        <a:ext cx="3432123" cy="777600"/>
      </dsp:txXfrm>
    </dsp:sp>
    <dsp:sp modelId="{FE2CCEB8-59D3-4D27-A67B-FC028A2B0824}">
      <dsp:nvSpPr>
        <dsp:cNvPr id="0" name=""/>
        <dsp:cNvSpPr/>
      </dsp:nvSpPr>
      <dsp:spPr>
        <a:xfrm>
          <a:off x="3912656" y="1281710"/>
          <a:ext cx="3432123" cy="3038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проникновение в смысл текста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понимание содержания, практическое осмысление</a:t>
          </a:r>
          <a:endParaRPr lang="ru-RU" sz="2700" kern="1200" dirty="0"/>
        </a:p>
      </dsp:txBody>
      <dsp:txXfrm>
        <a:off x="3912656" y="1281710"/>
        <a:ext cx="3432123" cy="3038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1E370-F85A-46C8-A2F7-7894ABEEC9F3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C8F56-5FA7-4534-AA53-F248552AA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72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Минули времена когда умение</a:t>
            </a:r>
            <a:r>
              <a:rPr lang="ru-RU" baseline="0" dirty="0" smtClean="0"/>
              <a:t> читать считалось способностью, приобретаемой в раннем школьном возрасте и сводилось, в основном, к овладению техникой чтения.</a:t>
            </a:r>
          </a:p>
          <a:p>
            <a:r>
              <a:rPr lang="ru-RU" dirty="0" smtClean="0"/>
              <a:t>В увеличивающимся информационном</a:t>
            </a:r>
            <a:r>
              <a:rPr lang="ru-RU" baseline="0" dirty="0" smtClean="0"/>
              <a:t> потоке</a:t>
            </a:r>
            <a:r>
              <a:rPr lang="ru-RU" dirty="0" smtClean="0"/>
              <a:t> человеку важно быть активным, избирательным, уметь оценивать и использовать</a:t>
            </a:r>
            <a:r>
              <a:rPr lang="ru-RU" baseline="0" dirty="0" smtClean="0"/>
              <a:t> разнородную информацию при решении социальных, профессиональных и личностных проблем.</a:t>
            </a:r>
          </a:p>
          <a:p>
            <a:pPr algn="l"/>
            <a:r>
              <a:rPr lang="ru-RU" baseline="0" dirty="0" smtClean="0"/>
              <a:t>Ученые установили, что на успеваемость ученика влияют около 200 факторов. Фактор №1 – это навык чтения, влияющий гораздо сильнее, чем все остальные взятые вместе. </a:t>
            </a:r>
            <a:r>
              <a:rPr lang="ru-RU" sz="1200" b="0" i="0" u="none" strike="noStrike" baseline="0" dirty="0" smtClean="0">
                <a:latin typeface="Times New Roman"/>
              </a:rPr>
              <a:t>Залог успеха - в умении</a:t>
            </a:r>
          </a:p>
          <a:p>
            <a:pPr algn="l"/>
            <a:r>
              <a:rPr lang="ru-RU" sz="1200" b="0" i="0" u="none" strike="noStrike" baseline="0" dirty="0" smtClean="0">
                <a:latin typeface="Times New Roman"/>
              </a:rPr>
              <a:t>извлекать информацию из разных источников, представлять ее в понятном виде и</a:t>
            </a:r>
          </a:p>
          <a:p>
            <a:pPr algn="l"/>
            <a:r>
              <a:rPr lang="ru-RU" sz="1200" b="0" i="0" u="none" strike="noStrike" baseline="0" dirty="0" smtClean="0">
                <a:latin typeface="Times New Roman"/>
              </a:rPr>
              <a:t>уметь эффективно использовать.</a:t>
            </a:r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8F56-5FA7-4534-AA53-F248552AA3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33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Психологи</a:t>
            </a:r>
            <a:r>
              <a:rPr lang="ru-RU" baseline="0" dirty="0" smtClean="0"/>
              <a:t> установили, что чтение – сложный и многогранный процесс, предполагающий решение ряда задач: поиск и понимание конкретной информации, самоконтроль, комментирование и интерпретация и т. д. </a:t>
            </a:r>
          </a:p>
          <a:p>
            <a:r>
              <a:rPr lang="ru-RU" dirty="0" smtClean="0"/>
              <a:t>Навык</a:t>
            </a:r>
            <a:r>
              <a:rPr lang="ru-RU" baseline="0" dirty="0" smtClean="0"/>
              <a:t> чтения</a:t>
            </a:r>
            <a:r>
              <a:rPr lang="ru-RU" dirty="0" smtClean="0"/>
              <a:t> имеет</a:t>
            </a:r>
            <a:r>
              <a:rPr lang="ru-RU" baseline="0" dirty="0" smtClean="0"/>
              <a:t> две составляющих</a:t>
            </a:r>
            <a:r>
              <a:rPr lang="ru-RU" dirty="0" smtClean="0"/>
              <a:t>: смысловую и техническую. Техническая</a:t>
            </a:r>
            <a:r>
              <a:rPr lang="ru-RU" baseline="0" dirty="0" smtClean="0"/>
              <a:t> сторона </a:t>
            </a:r>
            <a:r>
              <a:rPr lang="ru-RU" dirty="0" smtClean="0"/>
              <a:t>- способ чтения, темп чтения, правильность и выразительность. Смысловая - понимание содержания  и смысла читаемого.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8F56-5FA7-4534-AA53-F248552AA36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35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Социологи всего мира констатируют кризис чтения,</a:t>
            </a:r>
            <a:r>
              <a:rPr lang="ru-RU" baseline="0" dirty="0" smtClean="0"/>
              <a:t> в основе которого ряд причин.</a:t>
            </a:r>
            <a:endParaRPr lang="ru-RU" dirty="0" smtClean="0"/>
          </a:p>
          <a:p>
            <a:r>
              <a:rPr lang="ru-RU" dirty="0" smtClean="0"/>
              <a:t>«Наше общество стало катастрофически мало читать. Снижение читательского интереса регистрируют во всем мире, но это вовсе не значит, что Россия должна следовать такому тренду» - заявил в одном из своих выступлений Президент РФ В. В. Путин.</a:t>
            </a:r>
          </a:p>
          <a:p>
            <a:r>
              <a:rPr lang="ru-RU" dirty="0" smtClean="0"/>
              <a:t>Увеличивается</a:t>
            </a:r>
            <a:r>
              <a:rPr lang="ru-RU" baseline="0" dirty="0" smtClean="0"/>
              <a:t> тенденция отказа детей от чтения в пользу просмотра фильмов и игр. Экранная зависимость приводит к неспособности ребенка концентрировать внимание. Детям требуется постоянная внешняя стимуляция, им трудно воспринимать слышимое и читать, связывая слова и предложения, что приводит к непониманию текста в целом.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8F56-5FA7-4534-AA53-F248552AA36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19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Участвуя</a:t>
            </a:r>
            <a:r>
              <a:rPr lang="ru-RU" baseline="0" dirty="0" smtClean="0"/>
              <a:t> в исследованиях </a:t>
            </a:r>
            <a:r>
              <a:rPr lang="en-US" baseline="0" dirty="0" smtClean="0"/>
              <a:t>PISA </a:t>
            </a:r>
            <a:r>
              <a:rPr lang="ru-RU" baseline="0" dirty="0" smtClean="0"/>
              <a:t>- Международной</a:t>
            </a:r>
            <a:r>
              <a:rPr lang="ru-RU" dirty="0" smtClean="0"/>
              <a:t> программы по оценке образовательных достижений учащихся, российские школьники показали невысокий результат: второй из шести уровней грамотности чтения. Грамотность чтения оценивается на основании способностей школьников к восприятию и работе с разными текстовыми формами (бланками, списками, диаграммами, таблицами) и разными формами изложения текстов (повествование, описание и</a:t>
            </a:r>
            <a:r>
              <a:rPr lang="ru-RU" baseline="0" dirty="0" smtClean="0"/>
              <a:t> рассуждение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Выводы исследования актуализировали задачу учить понимать, анализировать,</a:t>
            </a:r>
            <a:r>
              <a:rPr lang="ru-RU" baseline="0" dirty="0" smtClean="0"/>
              <a:t> истолковывать текст в знакомой учащимся и незнакомой познавательной ситуациях.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8F56-5FA7-4534-AA53-F248552AA36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637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Поэтому ФГОС НОО и ООО включают в </a:t>
            </a:r>
            <a:r>
              <a:rPr lang="ru-RU" dirty="0" err="1" smtClean="0"/>
              <a:t>метапредметные</a:t>
            </a:r>
            <a:r>
              <a:rPr lang="ru-RU" baseline="0" dirty="0" smtClean="0"/>
              <a:t> результаты освоения основной образовательной программы чтение и работу с текстом. Чтение осознается как способ освоения ценностей мировой культуры, средство обретения культурной компетентности личности и подготовки к жизни в социальной реальности. Чтобы научиться понимать текст учащимся необходимо овладеть навыками и технологиями работы с информацией.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8F56-5FA7-4534-AA53-F248552AA36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34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Читая текст, давая оценку информации, откликаясь на содержание учащиеся осваивают навыки смыслового чтения.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смыслового чтения – максимально точно и полно понять содержание текста, уловить все детали и практически осмыслить информацию. В процессе работы над текстом осуществляется процесс наделения его смыслом, основанным на личном опыте и переживаниях.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8F56-5FA7-4534-AA53-F248552AA36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23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Команда педагогов гимназии в 2016 году приняла участие в разработке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научно-методического проекта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«Смысловое чтение» </a:t>
            </a:r>
            <a:r>
              <a:rPr lang="ru-RU" dirty="0" smtClean="0"/>
              <a:t>Института развития образования Пермского края. Команда работает по линии (группе результатов) «Схематизация».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8F56-5FA7-4534-AA53-F248552AA3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86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357298"/>
            <a:ext cx="6786610" cy="226572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СМЫСЛОВОЕ ЧТЕНИЕ В ШКОЛЕ. </a:t>
            </a:r>
            <a:br>
              <a:rPr lang="ru-RU" sz="3200" b="1" dirty="0" smtClean="0"/>
            </a:br>
            <a:r>
              <a:rPr lang="ru-RU" sz="3200" b="1" dirty="0" smtClean="0"/>
              <a:t>О</a:t>
            </a:r>
            <a:r>
              <a:rPr lang="ru-RU" sz="3200" b="1" i="1" dirty="0" smtClean="0"/>
              <a:t>пыт работы </a:t>
            </a:r>
            <a:br>
              <a:rPr lang="ru-RU" sz="3200" b="1" i="1" dirty="0" smtClean="0"/>
            </a:br>
            <a:r>
              <a:rPr lang="ru-RU" sz="3200" b="1" i="1" dirty="0" smtClean="0"/>
              <a:t>проблемно-творческой группы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52"/>
            <a:ext cx="7643866" cy="65722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Муниципальное автономное общеобразовательное учреждение «Гимназия»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		</a:t>
            </a:r>
            <a:r>
              <a:rPr lang="ru-RU" sz="1800" dirty="0" smtClean="0">
                <a:solidFill>
                  <a:schemeClr val="tx1"/>
                </a:solidFill>
              </a:rPr>
              <a:t>Составила: Герасимова Юлия Владимировна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		      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Чернушка, 2016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7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44652" cy="2376264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Прочитайте </a:t>
            </a:r>
            <a:r>
              <a:rPr lang="ru-RU" sz="2800" dirty="0"/>
              <a:t>текст и заполните строки таблицы, выбирая из текста необходимую информацию.  Ответ записывайте словом или </a:t>
            </a:r>
            <a:r>
              <a:rPr lang="ru-RU" sz="2800" dirty="0" smtClean="0"/>
              <a:t>словосочетанием.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6181371"/>
              </p:ext>
            </p:extLst>
          </p:nvPr>
        </p:nvGraphicFramePr>
        <p:xfrm>
          <a:off x="899592" y="3717032"/>
          <a:ext cx="7344816" cy="2019349"/>
        </p:xfrm>
        <a:graphic>
          <a:graphicData uri="http://schemas.openxmlformats.org/presentationml/2006/ole">
            <p:oleObj spid="_x0000_s4099" name="Документ" r:id="rId3" imgW="7115787" imgH="101141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5143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Соответствие информации заданным параметрам </a:t>
            </a:r>
            <a:r>
              <a:rPr lang="ru-RU" dirty="0" smtClean="0"/>
              <a:t>(</a:t>
            </a:r>
            <a:r>
              <a:rPr lang="ru-RU" dirty="0"/>
              <a:t>по горизонтали)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Соответствие информации заданным параметрам </a:t>
            </a:r>
            <a:r>
              <a:rPr lang="ru-RU" dirty="0" smtClean="0"/>
              <a:t>(по </a:t>
            </a:r>
            <a:r>
              <a:rPr lang="ru-RU" dirty="0"/>
              <a:t>вертикали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Лаконичность выбранной информации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006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1052736"/>
            <a:ext cx="6552728" cy="4752527"/>
          </a:xfrm>
        </p:spPr>
        <p:txBody>
          <a:bodyPr/>
          <a:lstStyle/>
          <a:p>
            <a:r>
              <a:rPr lang="ru-RU" dirty="0"/>
              <a:t>Соответствие информации заданным параметрам </a:t>
            </a:r>
            <a:r>
              <a:rPr lang="ru-RU" dirty="0" smtClean="0"/>
              <a:t>(по горизонтали) – </a:t>
            </a:r>
          </a:p>
          <a:p>
            <a:pPr marL="0" indent="0" algn="ctr">
              <a:buNone/>
            </a:pPr>
            <a:r>
              <a:rPr lang="ru-RU" b="1" dirty="0" smtClean="0"/>
              <a:t>40 чел. = 78%</a:t>
            </a:r>
          </a:p>
          <a:p>
            <a:r>
              <a:rPr lang="ru-RU" dirty="0"/>
              <a:t>Соответствие информации заданным параметрам </a:t>
            </a:r>
            <a:r>
              <a:rPr lang="ru-RU" dirty="0" smtClean="0"/>
              <a:t>(по вертикали) – </a:t>
            </a:r>
          </a:p>
          <a:p>
            <a:pPr marL="0" indent="0" algn="ctr">
              <a:buNone/>
            </a:pPr>
            <a:r>
              <a:rPr lang="ru-RU" b="1" dirty="0" smtClean="0"/>
              <a:t>40 чел. = 78</a:t>
            </a:r>
            <a:r>
              <a:rPr lang="ru-RU" b="1" dirty="0"/>
              <a:t>%</a:t>
            </a:r>
          </a:p>
          <a:p>
            <a:pPr algn="ctr"/>
            <a:r>
              <a:rPr lang="ru-RU" sz="3200" dirty="0" smtClean="0"/>
              <a:t>Лаконичность информации – </a:t>
            </a:r>
            <a:r>
              <a:rPr lang="ru-RU" sz="3200" b="1" dirty="0" smtClean="0"/>
              <a:t>24 чел. = 47</a:t>
            </a:r>
            <a:r>
              <a:rPr lang="ru-RU" sz="3200" b="1" dirty="0"/>
              <a:t>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974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Направления работы</a:t>
            </a:r>
            <a:br>
              <a:rPr lang="ru-RU" sz="3200" b="1" dirty="0" smtClean="0"/>
            </a:br>
            <a:r>
              <a:rPr lang="ru-RU" sz="3200" b="1" dirty="0" smtClean="0"/>
              <a:t>по коррекции навыка сжатия текста у учащихся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Программа краткосрочного курса </a:t>
            </a:r>
            <a:r>
              <a:rPr lang="ru-RU" dirty="0" smtClean="0"/>
              <a:t>по освоению приемов компрессии </a:t>
            </a:r>
            <a:r>
              <a:rPr lang="ru-RU" dirty="0" smtClean="0"/>
              <a:t>текста «</a:t>
            </a:r>
            <a:r>
              <a:rPr lang="ru-RU" dirty="0" err="1" smtClean="0"/>
              <a:t>ТекстКомпрессор</a:t>
            </a:r>
            <a:r>
              <a:rPr lang="ru-RU" dirty="0" smtClean="0"/>
              <a:t>»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Отбор </a:t>
            </a:r>
            <a:r>
              <a:rPr lang="ru-RU" dirty="0" smtClean="0"/>
              <a:t>и разработка </a:t>
            </a:r>
            <a:r>
              <a:rPr lang="ru-RU" dirty="0" smtClean="0"/>
              <a:t>дидактических материалов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084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5121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Тренинг </a:t>
            </a:r>
            <a:br>
              <a:rPr lang="ru-RU" sz="3200" dirty="0" smtClean="0"/>
            </a:br>
            <a:r>
              <a:rPr lang="ru-RU" sz="3600" b="1" dirty="0" smtClean="0"/>
              <a:t>«Характеристика персонажа»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6399813" cy="388843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Формируемое умение: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выделить характеристики персонажа видеотекста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algn="ctr"/>
            <a:r>
              <a:rPr lang="ru-RU" sz="2800" b="1" dirty="0" smtClean="0"/>
              <a:t>Объект оценивания:</a:t>
            </a:r>
          </a:p>
          <a:p>
            <a:pPr algn="ctr"/>
            <a:endParaRPr lang="ru-RU" sz="2800" b="1" dirty="0" smtClean="0"/>
          </a:p>
          <a:p>
            <a:pPr marL="0" indent="0" algn="ctr">
              <a:buNone/>
            </a:pPr>
            <a:r>
              <a:rPr lang="ru-RU" sz="2800" dirty="0"/>
              <a:t>з</a:t>
            </a:r>
            <a:r>
              <a:rPr lang="ru-RU" sz="2800" dirty="0" smtClean="0"/>
              <a:t>аполненная таблица</a:t>
            </a:r>
          </a:p>
          <a:p>
            <a:pPr marL="0" indent="0" algn="ctr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413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smtClean="0"/>
              <a:t>Чтение и письмо открывают человеку новый мир.</a:t>
            </a:r>
          </a:p>
          <a:p>
            <a:pPr marL="0" indent="0" algn="ctr">
              <a:buNone/>
            </a:pPr>
            <a:r>
              <a:rPr lang="ru-RU" sz="3200" b="1" dirty="0" smtClean="0"/>
              <a:t>Особенно в наше время,</a:t>
            </a:r>
          </a:p>
          <a:p>
            <a:pPr marL="0" indent="0" algn="ctr">
              <a:buNone/>
            </a:pPr>
            <a:r>
              <a:rPr lang="ru-RU" sz="3200" b="1" dirty="0"/>
              <a:t>п</a:t>
            </a:r>
            <a:r>
              <a:rPr lang="ru-RU" sz="3200" b="1" dirty="0" smtClean="0"/>
              <a:t>ри нынешних успехах разума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i="1" dirty="0" smtClean="0"/>
              <a:t>Н. Карамзин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418862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ЧТЕНИЕ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dirty="0"/>
              <a:t>в</a:t>
            </a:r>
            <a:r>
              <a:rPr lang="ru-RU" sz="2800" dirty="0" smtClean="0"/>
              <a:t>ажнейшее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средство</a:t>
            </a:r>
            <a:r>
              <a:rPr lang="ru-RU" sz="2800" dirty="0" smtClean="0"/>
              <a:t> получения информации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п</a:t>
            </a:r>
            <a:r>
              <a:rPr lang="ru-RU" sz="2800" dirty="0" smtClean="0"/>
              <a:t>остоянно развивающаяся совокупность знаний, навыков и умений –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качество </a:t>
            </a:r>
            <a:r>
              <a:rPr lang="ru-RU" sz="2800" dirty="0" smtClean="0"/>
              <a:t>человека, совершенствуемое в ситуациях деятельности и общения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514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/>
              <a:t>ЧТЕНИЕ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2958407"/>
              </p:ext>
            </p:extLst>
          </p:nvPr>
        </p:nvGraphicFramePr>
        <p:xfrm>
          <a:off x="899593" y="1484784"/>
          <a:ext cx="73448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2355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864096"/>
          </a:xfrm>
        </p:spPr>
        <p:txBody>
          <a:bodyPr/>
          <a:lstStyle/>
          <a:p>
            <a:r>
              <a:rPr lang="ru-RU" b="1" dirty="0" smtClean="0"/>
              <a:t>Кризис чтения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2939521" cy="576064"/>
          </a:xfrm>
        </p:spPr>
        <p:txBody>
          <a:bodyPr>
            <a:norm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ричины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2995005" cy="1008111"/>
          </a:xfrm>
        </p:spPr>
        <p:txBody>
          <a:bodyPr>
            <a:no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роблемы  подросткового чтения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99592" y="1988840"/>
            <a:ext cx="3482672" cy="3672408"/>
          </a:xfrm>
        </p:spPr>
        <p:txBody>
          <a:bodyPr>
            <a:norm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аспространение видео- и компьютерной продукции</a:t>
            </a:r>
          </a:p>
          <a:p>
            <a:r>
              <a:rPr lang="ru-RU" dirty="0"/>
              <a:t>о</a:t>
            </a:r>
            <a:r>
              <a:rPr lang="ru-RU" dirty="0" smtClean="0"/>
              <a:t>ттеснение чтения и письменных текстов на периферию культуры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0" y="2564904"/>
            <a:ext cx="3599258" cy="3600400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нижение интереса к чтению</a:t>
            </a:r>
          </a:p>
          <a:p>
            <a:r>
              <a:rPr lang="ru-RU" dirty="0"/>
              <a:t>п</a:t>
            </a:r>
            <a:r>
              <a:rPr lang="ru-RU" dirty="0" smtClean="0"/>
              <a:t>реобладание учебной и развлекательной литературы</a:t>
            </a:r>
          </a:p>
          <a:p>
            <a:r>
              <a:rPr lang="ru-RU" dirty="0"/>
              <a:t>н</a:t>
            </a:r>
            <a:r>
              <a:rPr lang="ru-RU" dirty="0" smtClean="0"/>
              <a:t>изкий уровень читательской компетентности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014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55233"/>
          </a:xfrm>
        </p:spPr>
        <p:txBody>
          <a:bodyPr>
            <a:normAutofit/>
          </a:bodyPr>
          <a:lstStyle/>
          <a:p>
            <a:r>
              <a:rPr lang="ru-RU" b="1" dirty="0" smtClean="0"/>
              <a:t>Грамотность чтения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4644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/>
              <a:t>способность</a:t>
            </a:r>
            <a:r>
              <a:rPr lang="ru-RU" dirty="0" smtClean="0"/>
              <a:t> человека </a:t>
            </a:r>
            <a:r>
              <a:rPr lang="ru-RU" b="1" dirty="0" smtClean="0"/>
              <a:t>к осмыслению </a:t>
            </a:r>
            <a:r>
              <a:rPr lang="ru-RU" dirty="0" smtClean="0"/>
              <a:t>письменных текстов </a:t>
            </a:r>
            <a:r>
              <a:rPr lang="ru-RU" b="1" dirty="0" smtClean="0"/>
              <a:t>и рефлексии </a:t>
            </a:r>
            <a:r>
              <a:rPr lang="ru-RU" dirty="0" smtClean="0"/>
              <a:t>на них, </a:t>
            </a:r>
            <a:r>
              <a:rPr lang="ru-RU" b="1" dirty="0" smtClean="0"/>
              <a:t>к использованию </a:t>
            </a:r>
            <a:r>
              <a:rPr lang="ru-RU" dirty="0" smtClean="0"/>
              <a:t>их содержания для достижения собственных целей, развития знаний и возможностей, для активного участия в жизни общества </a:t>
            </a:r>
          </a:p>
          <a:p>
            <a:pPr marL="0" indent="0">
              <a:buNone/>
            </a:pPr>
            <a:endParaRPr lang="ru-RU" dirty="0" smtClean="0"/>
          </a:p>
          <a:p>
            <a:pPr algn="ctr"/>
            <a:r>
              <a:rPr lang="ru-RU" b="1" dirty="0" smtClean="0"/>
              <a:t>характеристики (уровни):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нахождение информации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ориентация в содержании, понимание смысла текста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интерпретация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</a:t>
            </a:r>
            <a:r>
              <a:rPr lang="ru-RU" dirty="0" smtClean="0"/>
              <a:t>ефлексия на содержание или форму и оценка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810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0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793162" cy="1071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Constantia" pitchFamily="18" charset="0"/>
              </a:rPr>
              <a:t>Смысловое чтение – фундамент обозначенных в стандарте результатов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1030" name="Oval 53"/>
          <p:cNvSpPr>
            <a:spLocks noChangeArrowheads="1"/>
          </p:cNvSpPr>
          <p:nvPr/>
        </p:nvSpPr>
        <p:spPr bwMode="auto">
          <a:xfrm>
            <a:off x="1500188" y="3214688"/>
            <a:ext cx="1857375" cy="10715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Коммуникативные</a:t>
            </a:r>
          </a:p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УУД</a:t>
            </a:r>
          </a:p>
        </p:txBody>
      </p:sp>
      <p:sp>
        <p:nvSpPr>
          <p:cNvPr id="1031" name="Oval 54"/>
          <p:cNvSpPr>
            <a:spLocks noChangeArrowheads="1"/>
          </p:cNvSpPr>
          <p:nvPr/>
        </p:nvSpPr>
        <p:spPr bwMode="auto">
          <a:xfrm>
            <a:off x="5715000" y="2928938"/>
            <a:ext cx="1928813" cy="13573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Исследовательские </a:t>
            </a:r>
          </a:p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и проектные</a:t>
            </a:r>
          </a:p>
        </p:txBody>
      </p:sp>
      <p:sp>
        <p:nvSpPr>
          <p:cNvPr id="1032" name="Oval 55"/>
          <p:cNvSpPr>
            <a:spLocks noChangeArrowheads="1"/>
          </p:cNvSpPr>
          <p:nvPr/>
        </p:nvSpPr>
        <p:spPr bwMode="auto">
          <a:xfrm>
            <a:off x="3571875" y="1357313"/>
            <a:ext cx="1857375" cy="1000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Познавательные </a:t>
            </a:r>
          </a:p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УУД</a:t>
            </a:r>
          </a:p>
        </p:txBody>
      </p:sp>
      <p:sp>
        <p:nvSpPr>
          <p:cNvPr id="1033" name="Oval 56"/>
          <p:cNvSpPr>
            <a:spLocks noChangeArrowheads="1"/>
          </p:cNvSpPr>
          <p:nvPr/>
        </p:nvSpPr>
        <p:spPr bwMode="auto">
          <a:xfrm>
            <a:off x="5714999" y="1840140"/>
            <a:ext cx="1857375" cy="1000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Регулятивные </a:t>
            </a:r>
          </a:p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УУД </a:t>
            </a:r>
          </a:p>
        </p:txBody>
      </p:sp>
      <p:sp>
        <p:nvSpPr>
          <p:cNvPr id="1034" name="Oval 54"/>
          <p:cNvSpPr>
            <a:spLocks noChangeArrowheads="1"/>
          </p:cNvSpPr>
          <p:nvPr/>
        </p:nvSpPr>
        <p:spPr bwMode="auto">
          <a:xfrm>
            <a:off x="2643188" y="4214813"/>
            <a:ext cx="3571875" cy="1714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latin typeface="Georgia" pitchFamily="18" charset="0"/>
              </a:rPr>
              <a:t>Чтение 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Georgia" pitchFamily="18" charset="0"/>
              </a:rPr>
              <a:t>в составе УУД</a:t>
            </a:r>
          </a:p>
        </p:txBody>
      </p:sp>
      <p:sp>
        <p:nvSpPr>
          <p:cNvPr id="1035" name="Oval 52"/>
          <p:cNvSpPr>
            <a:spLocks noChangeArrowheads="1"/>
          </p:cNvSpPr>
          <p:nvPr/>
        </p:nvSpPr>
        <p:spPr bwMode="auto">
          <a:xfrm>
            <a:off x="1500188" y="1857375"/>
            <a:ext cx="1643062" cy="9286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Личностные</a:t>
            </a:r>
          </a:p>
          <a:p>
            <a:pPr algn="ctr" eaLnBrk="1" hangingPunct="1">
              <a:defRPr/>
            </a:pPr>
            <a:r>
              <a:rPr lang="ru-RU" dirty="0">
                <a:latin typeface="Georgia" pitchFamily="18" charset="0"/>
              </a:rPr>
              <a:t>УУД</a:t>
            </a:r>
          </a:p>
        </p:txBody>
      </p:sp>
      <p:pic>
        <p:nvPicPr>
          <p:cNvPr id="7177" name="Picture 4" descr="D:\Мои документы\Методическая работа\семинар\Мой семинар\Рисунок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286000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 rot="21381360">
            <a:off x="294068" y="4234898"/>
            <a:ext cx="3209175" cy="2261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Междисциплинарная программа начальной школы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«Чтение. Работа с текстом»</a:t>
            </a:r>
          </a:p>
        </p:txBody>
      </p:sp>
      <p:sp>
        <p:nvSpPr>
          <p:cNvPr id="13" name="Прямоугольник 12"/>
          <p:cNvSpPr/>
          <p:nvPr/>
        </p:nvSpPr>
        <p:spPr>
          <a:xfrm rot="336552">
            <a:off x="5916303" y="4325029"/>
            <a:ext cx="3214687" cy="1862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Междисциплинарная программа основной школы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«Основы смыслового чтения и работа с текстом»</a:t>
            </a: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1500188" y="6021288"/>
            <a:ext cx="5500687" cy="575086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99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32440" cy="63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488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Научно-методический проект </a:t>
            </a:r>
            <a:r>
              <a:rPr lang="ru-RU" sz="2800" b="1" dirty="0" smtClean="0"/>
              <a:t>«СМЫСЛОВОЕ ЧТЕНИЕ</a:t>
            </a:r>
            <a:r>
              <a:rPr lang="ru-RU" sz="2800" b="1" dirty="0"/>
              <a:t>» </a:t>
            </a:r>
            <a:br>
              <a:rPr lang="ru-RU" sz="2800" b="1" dirty="0"/>
            </a:br>
            <a:r>
              <a:rPr lang="ru-RU" sz="2800" b="1" dirty="0"/>
              <a:t>Института развития образования Пермского края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708919"/>
            <a:ext cx="6196405" cy="3014149"/>
          </a:xfrm>
        </p:spPr>
        <p:txBody>
          <a:bodyPr/>
          <a:lstStyle/>
          <a:p>
            <a:r>
              <a:rPr lang="ru-RU" dirty="0" smtClean="0"/>
              <a:t>разработка модуля </a:t>
            </a:r>
            <a:r>
              <a:rPr lang="ru-RU" dirty="0"/>
              <a:t>междисциплинарной программы «Смысловое чтение»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 направлению </a:t>
            </a:r>
          </a:p>
          <a:p>
            <a:pPr marL="0" indent="0" algn="ctr">
              <a:buNone/>
            </a:pPr>
            <a:r>
              <a:rPr lang="ru-RU" dirty="0" smtClean="0"/>
              <a:t>«Схематизация. Работа с таблицами»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147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05369" cy="15312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Входное контрольное мероприятие</a:t>
            </a:r>
            <a:br>
              <a:rPr lang="ru-RU" sz="3200" dirty="0" smtClean="0"/>
            </a:br>
            <a:r>
              <a:rPr lang="ru-RU" sz="3200" b="1" dirty="0" smtClean="0"/>
              <a:t>«Умение выделить в тексте информацию, необходимую для сравнения 2-х и более объектов»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996952"/>
            <a:ext cx="7560840" cy="3240360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частники: </a:t>
            </a:r>
          </a:p>
          <a:p>
            <a:pPr marL="0" indent="0">
              <a:buNone/>
            </a:pPr>
            <a:r>
              <a:rPr lang="ru-RU" b="1" dirty="0" smtClean="0"/>
              <a:t>учащиеся 5А и 5Г классов </a:t>
            </a:r>
            <a:r>
              <a:rPr lang="ru-RU" dirty="0" smtClean="0"/>
              <a:t>– 51 человек</a:t>
            </a:r>
          </a:p>
          <a:p>
            <a:r>
              <a:rPr lang="ru-RU" dirty="0"/>
              <a:t>ф</a:t>
            </a:r>
            <a:r>
              <a:rPr lang="ru-RU" dirty="0" smtClean="0"/>
              <a:t>орма: </a:t>
            </a:r>
          </a:p>
          <a:p>
            <a:pPr marL="0" indent="0">
              <a:buNone/>
            </a:pPr>
            <a:r>
              <a:rPr lang="ru-RU" dirty="0" smtClean="0"/>
              <a:t>в ходе </a:t>
            </a:r>
            <a:r>
              <a:rPr lang="ru-RU" b="1" dirty="0" smtClean="0"/>
              <a:t>классного часа </a:t>
            </a:r>
            <a:r>
              <a:rPr lang="ru-RU" dirty="0" smtClean="0"/>
              <a:t>получили техническое задание, текст и таблицу для ответов</a:t>
            </a:r>
          </a:p>
          <a:p>
            <a:r>
              <a:rPr lang="ru-RU" dirty="0" smtClean="0"/>
              <a:t>время выполнения:</a:t>
            </a:r>
          </a:p>
          <a:p>
            <a:pPr marL="0" indent="0">
              <a:buNone/>
            </a:pPr>
            <a:r>
              <a:rPr lang="ru-RU" b="1" dirty="0" smtClean="0"/>
              <a:t>25 минут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3481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721</TotalTime>
  <Words>877</Words>
  <Application>Microsoft Office PowerPoint</Application>
  <PresentationFormat>Экран (4:3)</PresentationFormat>
  <Paragraphs>134</Paragraphs>
  <Slides>15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Кнопка</vt:lpstr>
      <vt:lpstr>Документ</vt:lpstr>
      <vt:lpstr>СМЫСЛОВОЕ ЧТЕНИЕ В ШКОЛЕ.  Опыт работы  проблемно-творческой группы</vt:lpstr>
      <vt:lpstr>ЧТЕНИЕ</vt:lpstr>
      <vt:lpstr>ЧТЕНИЕ</vt:lpstr>
      <vt:lpstr>Кризис чтения</vt:lpstr>
      <vt:lpstr>Грамотность чтения</vt:lpstr>
      <vt:lpstr>Смысловое чтение – фундамент обозначенных в стандарте результатов</vt:lpstr>
      <vt:lpstr>Слайд 7</vt:lpstr>
      <vt:lpstr>Научно-методический проект «СМЫСЛОВОЕ ЧТЕНИЕ»  Института развития образования Пермского края</vt:lpstr>
      <vt:lpstr>Входное контрольное мероприятие «Умение выделить в тексте информацию, необходимую для сравнения 2-х и более объектов»</vt:lpstr>
      <vt:lpstr>Прочитайте текст и заполните строки таблицы, выбирая из текста необходимую информацию.  Ответ записывайте словом или словосочетанием. </vt:lpstr>
      <vt:lpstr>Критерии оценивания</vt:lpstr>
      <vt:lpstr>Слайд 12</vt:lpstr>
      <vt:lpstr>Направления работы по коррекции навыка сжатия текста у учащихся</vt:lpstr>
      <vt:lpstr>Тренинг  «Характеристика персонажа»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37</cp:revision>
  <dcterms:created xsi:type="dcterms:W3CDTF">2016-10-31T05:06:51Z</dcterms:created>
  <dcterms:modified xsi:type="dcterms:W3CDTF">2017-12-21T10:43:43Z</dcterms:modified>
</cp:coreProperties>
</file>